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B"/>
    <a:srgbClr val="23D734"/>
    <a:srgbClr val="35FF3A"/>
    <a:srgbClr val="FF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6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C9F1A1FB-8FE0-4479-B354-1620B9CF1809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31D8BC51-F6FE-496F-962C-88C652008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9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numCol="1"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numCol="1"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38684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738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22228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414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0964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29491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numCol="1"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 numCol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numCol="1"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7111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2018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5208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24913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2F3E8B1C-86EF-43CF-8304-249481088644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33212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10/31/24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84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advClick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7D0F3-612B-42E5-9550-C950C949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numCol="1" anchor="b">
            <a:normAutofit/>
          </a:bodyPr>
          <a:lstStyle/>
          <a:p>
            <a:r>
              <a:rPr lang="en-US" sz="4000" dirty="0"/>
              <a:t>Lab 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518D4-A865-48C2-80AF-C30DB51C2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numCol="1" anchor="t">
            <a:normAutofit/>
          </a:bodyPr>
          <a:lstStyle/>
          <a:p>
            <a:r>
              <a:rPr lang="en-US" sz="1800" dirty="0"/>
              <a:t>CSE 2301 – Fall 2024</a:t>
            </a:r>
          </a:p>
        </p:txBody>
      </p:sp>
      <p:pic>
        <p:nvPicPr>
          <p:cNvPr id="5" name="Picture 3" descr="Mother Board">
            <a:extLst>
              <a:ext uri="{FF2B5EF4-FFF2-40B4-BE49-F238E27FC236}">
                <a16:creationId xmlns:a16="http://schemas.microsoft.com/office/drawing/2014/main" id="{7BB45BB8-D5E1-4263-B449-DFDDC867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4"/>
                    </a14:imgEffect>
                    <a14:imgEffect>
                      <a14:saturation sat="121000"/>
                    </a14:imgEffect>
                  </a14:imgLayer>
                </a14:imgProps>
              </a:ext>
            </a:extLst>
          </a:blip>
          <a:srcRect l="14426" r="14426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82630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254407"/>
              <a:ext cx="680484" cy="338554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309181" y="34290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168776" y="4165900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520DC-65B7-47D0-A4B3-EB2F06AC850B}"/>
              </a:ext>
            </a:extLst>
          </p:cNvPr>
          <p:cNvGrpSpPr/>
          <p:nvPr/>
        </p:nvGrpSpPr>
        <p:grpSpPr>
          <a:xfrm>
            <a:off x="7899986" y="1911761"/>
            <a:ext cx="921498" cy="921498"/>
            <a:chOff x="4926409" y="2968251"/>
            <a:chExt cx="921498" cy="9214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59BCA-A8EF-4EC6-B343-087DACE29762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88CD1-9962-4C36-A9FB-2023F213C982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S2/0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‘01’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5E0E77C-4BB1-4D85-BDFD-167648C91D7A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6840278" y="1732725"/>
            <a:ext cx="12700" cy="651598"/>
          </a:xfrm>
          <a:prstGeom prst="curvedConnector3">
            <a:avLst>
              <a:gd name="adj1" fmla="val 4034693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87B0D0-8E70-4315-8114-FD1FE0C528CA}"/>
              </a:ext>
            </a:extLst>
          </p:cNvPr>
          <p:cNvSpPr txBox="1"/>
          <p:nvPr/>
        </p:nvSpPr>
        <p:spPr>
          <a:xfrm>
            <a:off x="6118475" y="142452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FC70A2-01AE-4A00-8104-6F411F2A541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7301027" y="2372510"/>
            <a:ext cx="598959" cy="118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D29F15-CAED-467F-AE9D-6F7DCC9FC891}"/>
              </a:ext>
            </a:extLst>
          </p:cNvPr>
          <p:cNvSpPr txBox="1"/>
          <p:nvPr/>
        </p:nvSpPr>
        <p:spPr>
          <a:xfrm>
            <a:off x="7375452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E5ED9-218F-4FD0-9174-8312748B6BEF}"/>
              </a:ext>
            </a:extLst>
          </p:cNvPr>
          <p:cNvSpPr txBox="1"/>
          <p:nvPr/>
        </p:nvSpPr>
        <p:spPr>
          <a:xfrm>
            <a:off x="683340" y="2968251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Evaluate S2. This time, if we get a ‘1’, we must start over, because ‘11’ is nowhere in the sequence.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6A66F-145E-41B2-AF06-29E9052DA60B}"/>
              </a:ext>
            </a:extLst>
          </p:cNvPr>
          <p:cNvGrpSpPr/>
          <p:nvPr/>
        </p:nvGrpSpPr>
        <p:grpSpPr>
          <a:xfrm>
            <a:off x="9420443" y="1917667"/>
            <a:ext cx="921498" cy="921498"/>
            <a:chOff x="4926409" y="2968251"/>
            <a:chExt cx="921498" cy="9214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DF28C1-2CA2-4BF9-802C-026AF58BF260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41C82-A1AB-4916-9F66-45548C5E408F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S3/0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‘010’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B9E802-9CEC-4D80-9B99-AB3D472DAEF3}"/>
              </a:ext>
            </a:extLst>
          </p:cNvPr>
          <p:cNvCxnSpPr>
            <a:endCxn id="29" idx="2"/>
          </p:cNvCxnSpPr>
          <p:nvPr/>
        </p:nvCxnSpPr>
        <p:spPr>
          <a:xfrm>
            <a:off x="8821484" y="2372510"/>
            <a:ext cx="598959" cy="590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DDEE28-68EF-4AD9-8F64-5FFC5174F54B}"/>
              </a:ext>
            </a:extLst>
          </p:cNvPr>
          <p:cNvSpPr txBox="1"/>
          <p:nvPr/>
        </p:nvSpPr>
        <p:spPr>
          <a:xfrm>
            <a:off x="8877620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E179D6E-8ACE-40A8-B80D-492805DB7F71}"/>
              </a:ext>
            </a:extLst>
          </p:cNvPr>
          <p:cNvCxnSpPr>
            <a:stCxn id="18" idx="4"/>
            <a:endCxn id="3" idx="6"/>
          </p:cNvCxnSpPr>
          <p:nvPr/>
        </p:nvCxnSpPr>
        <p:spPr>
          <a:xfrm rot="5400000">
            <a:off x="6997837" y="2066101"/>
            <a:ext cx="595741" cy="2130056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4F765B-53DF-4631-8A96-A4537FDC4FCF}"/>
              </a:ext>
            </a:extLst>
          </p:cNvPr>
          <p:cNvSpPr txBox="1"/>
          <p:nvPr/>
        </p:nvSpPr>
        <p:spPr>
          <a:xfrm>
            <a:off x="6379529" y="345794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7C8A6-0780-41BE-9DCA-49693E858445}"/>
              </a:ext>
            </a:extLst>
          </p:cNvPr>
          <p:cNvSpPr txBox="1"/>
          <p:nvPr/>
        </p:nvSpPr>
        <p:spPr>
          <a:xfrm>
            <a:off x="681146" y="3804405"/>
            <a:ext cx="4026881" cy="181588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Evaluate S3. We complete the sequence. Recognize that you don’t need to add another state for ‘0101’. The point is to output 1, not end up at a “final state”. In this case there’s overlap, so we can return to S2 (in this manner, the sequence would be detected twice from 010101).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B2C096B-5B3C-4837-BF15-1E4AB5514C5E}"/>
              </a:ext>
            </a:extLst>
          </p:cNvPr>
          <p:cNvCxnSpPr>
            <a:cxnSpLocks/>
          </p:cNvCxnSpPr>
          <p:nvPr/>
        </p:nvCxnSpPr>
        <p:spPr>
          <a:xfrm rot="5400000">
            <a:off x="9160671" y="3592907"/>
            <a:ext cx="1447394" cy="6352"/>
          </a:xfrm>
          <a:prstGeom prst="curvedConnector3">
            <a:avLst>
              <a:gd name="adj1" fmla="val 4766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40127FB-5AB3-4FBC-988B-EB852A971A45}"/>
              </a:ext>
            </a:extLst>
          </p:cNvPr>
          <p:cNvSpPr txBox="1"/>
          <p:nvPr/>
        </p:nvSpPr>
        <p:spPr>
          <a:xfrm>
            <a:off x="9600681" y="3785295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77F64FF-363C-4EB6-88A4-ECE986E7DE09}"/>
              </a:ext>
            </a:extLst>
          </p:cNvPr>
          <p:cNvCxnSpPr>
            <a:cxnSpLocks/>
            <a:stCxn id="29" idx="4"/>
            <a:endCxn id="11" idx="4"/>
          </p:cNvCxnSpPr>
          <p:nvPr/>
        </p:nvCxnSpPr>
        <p:spPr>
          <a:xfrm rot="5400000">
            <a:off x="8357782" y="1321661"/>
            <a:ext cx="5907" cy="3040914"/>
          </a:xfrm>
          <a:prstGeom prst="curvedConnector3">
            <a:avLst>
              <a:gd name="adj1" fmla="val 39699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89A7C2-6E65-467F-AE14-AF73F7BCF250}"/>
              </a:ext>
            </a:extLst>
          </p:cNvPr>
          <p:cNvSpPr txBox="1"/>
          <p:nvPr/>
        </p:nvSpPr>
        <p:spPr>
          <a:xfrm>
            <a:off x="8665268" y="3142084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04706A-AF4D-D79B-C355-5A80DA2587AF}"/>
              </a:ext>
            </a:extLst>
          </p:cNvPr>
          <p:cNvGrpSpPr/>
          <p:nvPr/>
        </p:nvGrpSpPr>
        <p:grpSpPr>
          <a:xfrm>
            <a:off x="9300622" y="4311768"/>
            <a:ext cx="1161140" cy="1010508"/>
            <a:chOff x="4926409" y="2968251"/>
            <a:chExt cx="921498" cy="92149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61A3B9-E0AB-C60A-40F9-34EB1C310CED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69FB1-F0B4-8559-8634-43FF516D8080}"/>
                </a:ext>
              </a:extLst>
            </p:cNvPr>
            <p:cNvSpPr txBox="1"/>
            <p:nvPr/>
          </p:nvSpPr>
          <p:spPr>
            <a:xfrm>
              <a:off x="5050465" y="3157051"/>
              <a:ext cx="680484" cy="53326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S4/1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‘0101’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0282621-EA1D-2C18-3598-79F9D08C6FBF}"/>
              </a:ext>
            </a:extLst>
          </p:cNvPr>
          <p:cNvSpPr txBox="1"/>
          <p:nvPr/>
        </p:nvSpPr>
        <p:spPr>
          <a:xfrm>
            <a:off x="10379307" y="3355141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F6BF2CBA-61C4-3B56-1CDE-E84DF8B211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25668" y="3537864"/>
            <a:ext cx="1757966" cy="1403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7BE777EB-0398-9182-8215-F0B56D0991FE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6095730" y="3754799"/>
            <a:ext cx="3221779" cy="843780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E33A52B-5D14-5292-70E3-C7FB3E106222}"/>
              </a:ext>
            </a:extLst>
          </p:cNvPr>
          <p:cNvSpPr txBox="1"/>
          <p:nvPr/>
        </p:nvSpPr>
        <p:spPr>
          <a:xfrm>
            <a:off x="7430581" y="4498762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28071321"/>
      </p:ext>
    </p:extLst>
  </p:cSld>
  <p:clrMapOvr>
    <a:masterClrMapping/>
  </p:clrMapOvr>
  <p:transition spd="med"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254407"/>
              <a:ext cx="680484" cy="338554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309181" y="34290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168776" y="4165900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520DC-65B7-47D0-A4B3-EB2F06AC850B}"/>
              </a:ext>
            </a:extLst>
          </p:cNvPr>
          <p:cNvGrpSpPr/>
          <p:nvPr/>
        </p:nvGrpSpPr>
        <p:grpSpPr>
          <a:xfrm>
            <a:off x="7899986" y="1911761"/>
            <a:ext cx="921498" cy="921498"/>
            <a:chOff x="4926409" y="2968251"/>
            <a:chExt cx="921498" cy="9214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59BCA-A8EF-4EC6-B343-087DACE29762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88CD1-9962-4C36-A9FB-2023F213C982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S2/0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‘01’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5E0E77C-4BB1-4D85-BDFD-167648C91D7A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6840278" y="1732725"/>
            <a:ext cx="12700" cy="651598"/>
          </a:xfrm>
          <a:prstGeom prst="curvedConnector3">
            <a:avLst>
              <a:gd name="adj1" fmla="val 4034693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87B0D0-8E70-4315-8114-FD1FE0C528CA}"/>
              </a:ext>
            </a:extLst>
          </p:cNvPr>
          <p:cNvSpPr txBox="1"/>
          <p:nvPr/>
        </p:nvSpPr>
        <p:spPr>
          <a:xfrm>
            <a:off x="6118475" y="142452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FC70A2-01AE-4A00-8104-6F411F2A541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7301027" y="2372510"/>
            <a:ext cx="598959" cy="118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D29F15-CAED-467F-AE9D-6F7DCC9FC891}"/>
              </a:ext>
            </a:extLst>
          </p:cNvPr>
          <p:cNvSpPr txBox="1"/>
          <p:nvPr/>
        </p:nvSpPr>
        <p:spPr>
          <a:xfrm>
            <a:off x="7375452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E5ED9-218F-4FD0-9174-8312748B6BEF}"/>
              </a:ext>
            </a:extLst>
          </p:cNvPr>
          <p:cNvSpPr txBox="1"/>
          <p:nvPr/>
        </p:nvSpPr>
        <p:spPr>
          <a:xfrm>
            <a:off x="683340" y="2968251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Evaluate S2. This time, if we get a ‘1’, we must start over, because ‘11’ is nowhere in the sequence.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6A66F-145E-41B2-AF06-29E9052DA60B}"/>
              </a:ext>
            </a:extLst>
          </p:cNvPr>
          <p:cNvGrpSpPr/>
          <p:nvPr/>
        </p:nvGrpSpPr>
        <p:grpSpPr>
          <a:xfrm>
            <a:off x="9420443" y="1917667"/>
            <a:ext cx="921498" cy="921498"/>
            <a:chOff x="4926409" y="2968251"/>
            <a:chExt cx="921498" cy="9214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DF28C1-2CA2-4BF9-802C-026AF58BF260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41C82-A1AB-4916-9F66-45548C5E408F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S3/0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‘010’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B9E802-9CEC-4D80-9B99-AB3D472DAEF3}"/>
              </a:ext>
            </a:extLst>
          </p:cNvPr>
          <p:cNvCxnSpPr>
            <a:endCxn id="29" idx="2"/>
          </p:cNvCxnSpPr>
          <p:nvPr/>
        </p:nvCxnSpPr>
        <p:spPr>
          <a:xfrm>
            <a:off x="8821484" y="2372510"/>
            <a:ext cx="598959" cy="590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DDEE28-68EF-4AD9-8F64-5FFC5174F54B}"/>
              </a:ext>
            </a:extLst>
          </p:cNvPr>
          <p:cNvSpPr txBox="1"/>
          <p:nvPr/>
        </p:nvSpPr>
        <p:spPr>
          <a:xfrm>
            <a:off x="8877620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E179D6E-8ACE-40A8-B80D-492805DB7F71}"/>
              </a:ext>
            </a:extLst>
          </p:cNvPr>
          <p:cNvCxnSpPr>
            <a:stCxn id="18" idx="4"/>
            <a:endCxn id="3" idx="6"/>
          </p:cNvCxnSpPr>
          <p:nvPr/>
        </p:nvCxnSpPr>
        <p:spPr>
          <a:xfrm rot="5400000">
            <a:off x="6997837" y="2066101"/>
            <a:ext cx="595741" cy="2130056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4F765B-53DF-4631-8A96-A4537FDC4FCF}"/>
              </a:ext>
            </a:extLst>
          </p:cNvPr>
          <p:cNvSpPr txBox="1"/>
          <p:nvPr/>
        </p:nvSpPr>
        <p:spPr>
          <a:xfrm>
            <a:off x="6379529" y="345794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7C8A6-0780-41BE-9DCA-49693E858445}"/>
              </a:ext>
            </a:extLst>
          </p:cNvPr>
          <p:cNvSpPr txBox="1"/>
          <p:nvPr/>
        </p:nvSpPr>
        <p:spPr>
          <a:xfrm>
            <a:off x="681146" y="3804405"/>
            <a:ext cx="4026881" cy="181588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Evaluate S3. We complete the sequence. Recognize that you don’t need to add another state for ‘0101’. The point is to output 1, not end up at a “final state”. In this case there’s overlap, so we can return to S2 (in this manner, the sequence would be detected twice from 010101).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B2C096B-5B3C-4837-BF15-1E4AB5514C5E}"/>
              </a:ext>
            </a:extLst>
          </p:cNvPr>
          <p:cNvCxnSpPr>
            <a:cxnSpLocks/>
          </p:cNvCxnSpPr>
          <p:nvPr/>
        </p:nvCxnSpPr>
        <p:spPr>
          <a:xfrm rot="5400000">
            <a:off x="9160671" y="3592907"/>
            <a:ext cx="1447394" cy="6352"/>
          </a:xfrm>
          <a:prstGeom prst="curvedConnector3">
            <a:avLst>
              <a:gd name="adj1" fmla="val 4766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40127FB-5AB3-4FBC-988B-EB852A971A45}"/>
              </a:ext>
            </a:extLst>
          </p:cNvPr>
          <p:cNvSpPr txBox="1"/>
          <p:nvPr/>
        </p:nvSpPr>
        <p:spPr>
          <a:xfrm>
            <a:off x="9600681" y="3785295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77F64FF-363C-4EB6-88A4-ECE986E7DE09}"/>
              </a:ext>
            </a:extLst>
          </p:cNvPr>
          <p:cNvCxnSpPr>
            <a:cxnSpLocks/>
            <a:stCxn id="29" idx="4"/>
            <a:endCxn id="11" idx="4"/>
          </p:cNvCxnSpPr>
          <p:nvPr/>
        </p:nvCxnSpPr>
        <p:spPr>
          <a:xfrm rot="5400000">
            <a:off x="8357782" y="1321661"/>
            <a:ext cx="5907" cy="3040914"/>
          </a:xfrm>
          <a:prstGeom prst="curvedConnector3">
            <a:avLst>
              <a:gd name="adj1" fmla="val 396998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89A7C2-6E65-467F-AE14-AF73F7BCF250}"/>
              </a:ext>
            </a:extLst>
          </p:cNvPr>
          <p:cNvSpPr txBox="1"/>
          <p:nvPr/>
        </p:nvSpPr>
        <p:spPr>
          <a:xfrm>
            <a:off x="8665268" y="3142084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04706A-AF4D-D79B-C355-5A80DA2587AF}"/>
              </a:ext>
            </a:extLst>
          </p:cNvPr>
          <p:cNvGrpSpPr/>
          <p:nvPr/>
        </p:nvGrpSpPr>
        <p:grpSpPr>
          <a:xfrm>
            <a:off x="9300622" y="4311768"/>
            <a:ext cx="1161140" cy="1010508"/>
            <a:chOff x="4926409" y="2968251"/>
            <a:chExt cx="921498" cy="92149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61A3B9-E0AB-C60A-40F9-34EB1C310CED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69FB1-F0B4-8559-8634-43FF516D8080}"/>
                </a:ext>
              </a:extLst>
            </p:cNvPr>
            <p:cNvSpPr txBox="1"/>
            <p:nvPr/>
          </p:nvSpPr>
          <p:spPr>
            <a:xfrm>
              <a:off x="5050465" y="3157051"/>
              <a:ext cx="680484" cy="53326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S4/1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‘0101’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0282621-EA1D-2C18-3598-79F9D08C6FBF}"/>
              </a:ext>
            </a:extLst>
          </p:cNvPr>
          <p:cNvSpPr txBox="1"/>
          <p:nvPr/>
        </p:nvSpPr>
        <p:spPr>
          <a:xfrm>
            <a:off x="10379307" y="3355141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F6BF2CBA-61C4-3B56-1CDE-E84DF8B2117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425668" y="3537864"/>
            <a:ext cx="1757966" cy="1403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7BE777EB-0398-9182-8215-F0B56D0991FE}"/>
              </a:ext>
            </a:extLst>
          </p:cNvPr>
          <p:cNvCxnSpPr>
            <a:cxnSpLocks/>
            <a:endCxn id="3" idx="5"/>
          </p:cNvCxnSpPr>
          <p:nvPr/>
        </p:nvCxnSpPr>
        <p:spPr>
          <a:xfrm rot="10800000">
            <a:off x="6095730" y="3754799"/>
            <a:ext cx="3221779" cy="843780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E33A52B-5D14-5292-70E3-C7FB3E106222}"/>
              </a:ext>
            </a:extLst>
          </p:cNvPr>
          <p:cNvSpPr txBox="1"/>
          <p:nvPr/>
        </p:nvSpPr>
        <p:spPr>
          <a:xfrm>
            <a:off x="7430581" y="4498762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C816089-1887-5FA6-96E2-267F18898ED7}"/>
              </a:ext>
            </a:extLst>
          </p:cNvPr>
          <p:cNvSpPr txBox="1">
            <a:spLocks/>
          </p:cNvSpPr>
          <p:nvPr/>
        </p:nvSpPr>
        <p:spPr>
          <a:xfrm>
            <a:off x="699690" y="35587"/>
            <a:ext cx="10826108" cy="1421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This sequence can be detected with 5 states (4 states if we design a Mealy machine, see the next slide), which means we would only need 3 D flip-flops. Specifically, each state can be represented by a binary code, so S0 would be 000, S1 -&gt; 001, S2 -&gt; 010, and so on.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You can use this information to make the transition table…</a:t>
            </a:r>
          </a:p>
        </p:txBody>
      </p:sp>
    </p:spTree>
    <p:extLst>
      <p:ext uri="{BB962C8B-B14F-4D97-AF65-F5344CB8AC3E}">
        <p14:creationId xmlns:p14="http://schemas.microsoft.com/office/powerpoint/2010/main" val="2132381269"/>
      </p:ext>
    </p:extLst>
  </p:cSld>
  <p:clrMapOvr>
    <a:masterClrMapping/>
  </p:clrMapOvr>
  <p:transition spd="med" advClick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>
            <a:normAutofit/>
          </a:bodyPr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the same sequence: 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A Mealy machine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389065" cy="3029393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And we’re done! This sequence can be detected with only 4 states, which means we would only need two D flip-flops. Specifically, each state can be represented by a binary code, so S0 would be 00, S1 -&gt; 01, S2 -&gt; 10, and S3 -&gt; 11.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You can use this information to make the transition table…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734898" y="34481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S0: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805246" y="24034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S1: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521446" y="31900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6262423" y="3068009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0/0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734898" y="39089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594493" y="4645800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1/0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520DC-65B7-47D0-A4B3-EB2F06AC850B}"/>
              </a:ext>
            </a:extLst>
          </p:cNvPr>
          <p:cNvGrpSpPr/>
          <p:nvPr/>
        </p:nvGrpSpPr>
        <p:grpSpPr>
          <a:xfrm>
            <a:off x="8325703" y="2391661"/>
            <a:ext cx="921498" cy="921498"/>
            <a:chOff x="4926409" y="2968251"/>
            <a:chExt cx="921498" cy="9214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59BCA-A8EF-4EC6-B343-087DACE29762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88CD1-9962-4C36-A9FB-2023F213C982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S2: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‘01’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5E0E77C-4BB1-4D85-BDFD-167648C91D7A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7265995" y="2212625"/>
            <a:ext cx="12700" cy="651598"/>
          </a:xfrm>
          <a:prstGeom prst="curvedConnector3">
            <a:avLst>
              <a:gd name="adj1" fmla="val 4034693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87B0D0-8E70-4315-8114-FD1FE0C528CA}"/>
              </a:ext>
            </a:extLst>
          </p:cNvPr>
          <p:cNvSpPr txBox="1"/>
          <p:nvPr/>
        </p:nvSpPr>
        <p:spPr>
          <a:xfrm>
            <a:off x="6544192" y="1904423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0/0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FC70A2-01AE-4A00-8104-6F411F2A541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7726744" y="2852410"/>
            <a:ext cx="598959" cy="118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D29F15-CAED-467F-AE9D-6F7DCC9FC891}"/>
              </a:ext>
            </a:extLst>
          </p:cNvPr>
          <p:cNvSpPr txBox="1"/>
          <p:nvPr/>
        </p:nvSpPr>
        <p:spPr>
          <a:xfrm>
            <a:off x="7801169" y="2939836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1/0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6A66F-145E-41B2-AF06-29E9052DA60B}"/>
              </a:ext>
            </a:extLst>
          </p:cNvPr>
          <p:cNvGrpSpPr/>
          <p:nvPr/>
        </p:nvGrpSpPr>
        <p:grpSpPr>
          <a:xfrm>
            <a:off x="9846160" y="2397567"/>
            <a:ext cx="921498" cy="921498"/>
            <a:chOff x="4926409" y="2968251"/>
            <a:chExt cx="921498" cy="9214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DF28C1-2CA2-4BF9-802C-026AF58BF260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41C82-A1AB-4916-9F66-45548C5E408F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S3: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‘010’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B9E802-9CEC-4D80-9B99-AB3D472DAEF3}"/>
              </a:ext>
            </a:extLst>
          </p:cNvPr>
          <p:cNvCxnSpPr>
            <a:endCxn id="29" idx="2"/>
          </p:cNvCxnSpPr>
          <p:nvPr/>
        </p:nvCxnSpPr>
        <p:spPr>
          <a:xfrm>
            <a:off x="9247201" y="2852410"/>
            <a:ext cx="598959" cy="590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DDEE28-68EF-4AD9-8F64-5FFC5174F54B}"/>
              </a:ext>
            </a:extLst>
          </p:cNvPr>
          <p:cNvSpPr txBox="1"/>
          <p:nvPr/>
        </p:nvSpPr>
        <p:spPr>
          <a:xfrm>
            <a:off x="9303337" y="2939836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0/0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E179D6E-8ACE-40A8-B80D-492805DB7F71}"/>
              </a:ext>
            </a:extLst>
          </p:cNvPr>
          <p:cNvCxnSpPr>
            <a:stCxn id="18" idx="4"/>
            <a:endCxn id="3" idx="6"/>
          </p:cNvCxnSpPr>
          <p:nvPr/>
        </p:nvCxnSpPr>
        <p:spPr>
          <a:xfrm rot="5400000">
            <a:off x="7423554" y="2546001"/>
            <a:ext cx="595741" cy="2130056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4F765B-53DF-4631-8A96-A4537FDC4FCF}"/>
              </a:ext>
            </a:extLst>
          </p:cNvPr>
          <p:cNvSpPr txBox="1"/>
          <p:nvPr/>
        </p:nvSpPr>
        <p:spPr>
          <a:xfrm>
            <a:off x="6805246" y="3937843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1/0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B2C096B-5B3C-4837-BF15-1E4AB5514C5E}"/>
              </a:ext>
            </a:extLst>
          </p:cNvPr>
          <p:cNvCxnSpPr>
            <a:stCxn id="29" idx="0"/>
            <a:endCxn id="18" idx="0"/>
          </p:cNvCxnSpPr>
          <p:nvPr/>
        </p:nvCxnSpPr>
        <p:spPr>
          <a:xfrm rot="16200000" flipV="1">
            <a:off x="9543728" y="1634385"/>
            <a:ext cx="5906" cy="1520457"/>
          </a:xfrm>
          <a:prstGeom prst="curvedConnector3">
            <a:avLst>
              <a:gd name="adj1" fmla="val 721117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40127FB-5AB3-4FBC-988B-EB852A971A45}"/>
              </a:ext>
            </a:extLst>
          </p:cNvPr>
          <p:cNvSpPr txBox="1"/>
          <p:nvPr/>
        </p:nvSpPr>
        <p:spPr>
          <a:xfrm>
            <a:off x="10283318" y="1904422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1/1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77F64FF-363C-4EB6-88A4-ECE986E7DE09}"/>
              </a:ext>
            </a:extLst>
          </p:cNvPr>
          <p:cNvCxnSpPr>
            <a:stCxn id="29" idx="4"/>
            <a:endCxn id="11" idx="4"/>
          </p:cNvCxnSpPr>
          <p:nvPr/>
        </p:nvCxnSpPr>
        <p:spPr>
          <a:xfrm rot="5400000">
            <a:off x="8783499" y="1801561"/>
            <a:ext cx="5907" cy="3040914"/>
          </a:xfrm>
          <a:prstGeom prst="curvedConnector3">
            <a:avLst>
              <a:gd name="adj1" fmla="val 774997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89A7C2-6E65-467F-AE14-AF73F7BCF250}"/>
              </a:ext>
            </a:extLst>
          </p:cNvPr>
          <p:cNvSpPr txBox="1"/>
          <p:nvPr/>
        </p:nvSpPr>
        <p:spPr>
          <a:xfrm>
            <a:off x="10269148" y="3504433"/>
            <a:ext cx="46839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0/0</a:t>
            </a:r>
          </a:p>
        </p:txBody>
      </p:sp>
    </p:spTree>
    <p:extLst>
      <p:ext uri="{BB962C8B-B14F-4D97-AF65-F5344CB8AC3E}">
        <p14:creationId xmlns:p14="http://schemas.microsoft.com/office/powerpoint/2010/main" val="1983560485"/>
      </p:ext>
    </p:extLst>
  </p:cSld>
  <p:clrMapOvr>
    <a:masterClrMapping/>
  </p:clrMapOvr>
  <p:transition spd="med" advClick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Your Task:</a:t>
            </a:r>
            <a:br>
              <a:rPr lang="en-US" dirty="0"/>
            </a:br>
            <a:r>
              <a:rPr lang="en-US" sz="2000">
                <a:solidFill>
                  <a:schemeClr val="accent1"/>
                </a:solidFill>
              </a:rPr>
              <a:t>Sequence ‘010’ and ‘101’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2" y="2552700"/>
            <a:ext cx="4388990" cy="33162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Create the state diagram for sequence detection. You should get 7 states, with one initial state. (Moore Machine)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Recall that we are NOT storing the sequence directly.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69FA6-EA11-4CC4-9E52-6C49EAC4179A}"/>
              </a:ext>
            </a:extLst>
          </p:cNvPr>
          <p:cNvSpPr txBox="1"/>
          <p:nvPr/>
        </p:nvSpPr>
        <p:spPr>
          <a:xfrm>
            <a:off x="5594493" y="1177292"/>
            <a:ext cx="4874924" cy="95410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**This is part of the sequence diagram you’ll be making.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&gt; How can it be expanded to </a:t>
            </a:r>
            <a:r>
              <a:rPr lang="en-US" sz="1400" i="1" dirty="0">
                <a:solidFill>
                  <a:schemeClr val="accent1"/>
                </a:solidFill>
              </a:rPr>
              <a:t>output</a:t>
            </a:r>
            <a:r>
              <a:rPr lang="en-US" sz="1400" dirty="0">
                <a:solidFill>
                  <a:schemeClr val="accent1"/>
                </a:solidFill>
              </a:rPr>
              <a:t> ‘1’ when it detects the full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sequence? 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&gt; Remember that every node should have two outgoing edges!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F7EA29-0A87-4A0F-8312-8AF13F210D8C}"/>
              </a:ext>
            </a:extLst>
          </p:cNvPr>
          <p:cNvSpPr/>
          <p:nvPr/>
        </p:nvSpPr>
        <p:spPr>
          <a:xfrm>
            <a:off x="5784421" y="3764226"/>
            <a:ext cx="796506" cy="7965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N/A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CDC56-1633-483A-BEF2-740C2CF3DF18}"/>
              </a:ext>
            </a:extLst>
          </p:cNvPr>
          <p:cNvSpPr/>
          <p:nvPr/>
        </p:nvSpPr>
        <p:spPr>
          <a:xfrm>
            <a:off x="6963366" y="2856134"/>
            <a:ext cx="796506" cy="7965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B9DA1-C6A0-4F3D-AB29-5A1AFED3F378}"/>
              </a:ext>
            </a:extLst>
          </p:cNvPr>
          <p:cNvSpPr/>
          <p:nvPr/>
        </p:nvSpPr>
        <p:spPr>
          <a:xfrm>
            <a:off x="6963366" y="4682655"/>
            <a:ext cx="796506" cy="7965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4DB7224-4190-41F4-871D-8B1FBC46236A}"/>
              </a:ext>
            </a:extLst>
          </p:cNvPr>
          <p:cNvSpPr/>
          <p:nvPr/>
        </p:nvSpPr>
        <p:spPr>
          <a:xfrm>
            <a:off x="8356272" y="4682655"/>
            <a:ext cx="796506" cy="7965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270401-4911-4FB3-8481-B9C8759BD678}"/>
              </a:ext>
            </a:extLst>
          </p:cNvPr>
          <p:cNvSpPr/>
          <p:nvPr/>
        </p:nvSpPr>
        <p:spPr>
          <a:xfrm>
            <a:off x="8356272" y="2856134"/>
            <a:ext cx="796506" cy="79650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488FE-87F2-45F2-B2AC-424FEEAE0085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6464281" y="3501121"/>
            <a:ext cx="499085" cy="379751"/>
          </a:xfrm>
          <a:prstGeom prst="straightConnector1">
            <a:avLst/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6BF9FB-487B-42BE-9A3C-F6AC48A75793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6464281" y="4444086"/>
            <a:ext cx="499085" cy="379751"/>
          </a:xfrm>
          <a:prstGeom prst="straightConnector1">
            <a:avLst/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E44D1E-33DD-428E-92E3-F5ACEC3590FA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7759872" y="3254387"/>
            <a:ext cx="5964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03184D-5E73-4EE0-A7EF-5772DFADA2E4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7759872" y="5080908"/>
            <a:ext cx="596400" cy="0"/>
          </a:xfrm>
          <a:prstGeom prst="straightConnector1">
            <a:avLst/>
          </a:prstGeom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F9555F-FFA6-4543-8775-B42B3D801196}"/>
              </a:ext>
            </a:extLst>
          </p:cNvPr>
          <p:cNvSpPr txBox="1"/>
          <p:nvPr/>
        </p:nvSpPr>
        <p:spPr>
          <a:xfrm>
            <a:off x="6196768" y="328617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C07BA4-D9B2-45E8-9523-00AF263CB17C}"/>
              </a:ext>
            </a:extLst>
          </p:cNvPr>
          <p:cNvSpPr txBox="1"/>
          <p:nvPr/>
        </p:nvSpPr>
        <p:spPr>
          <a:xfrm>
            <a:off x="6176110" y="4717188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0F3B2B-380E-44EE-8B7C-FDD873B3BEB4}"/>
              </a:ext>
            </a:extLst>
          </p:cNvPr>
          <p:cNvSpPr txBox="1"/>
          <p:nvPr/>
        </p:nvSpPr>
        <p:spPr>
          <a:xfrm>
            <a:off x="7823873" y="5257777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486DB8-FD92-42BD-BC86-99B764993DF1}"/>
              </a:ext>
            </a:extLst>
          </p:cNvPr>
          <p:cNvSpPr txBox="1"/>
          <p:nvPr/>
        </p:nvSpPr>
        <p:spPr>
          <a:xfrm>
            <a:off x="7823873" y="2889624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00013900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Your Task:</a:t>
            </a:r>
            <a:br>
              <a:rPr lang="en-US"/>
            </a:br>
            <a:r>
              <a:rPr lang="en-US" sz="2000">
                <a:solidFill>
                  <a:schemeClr val="accent1"/>
                </a:solidFill>
              </a:rPr>
              <a:t>TRANSITION TABLE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2" y="2552700"/>
            <a:ext cx="4388990" cy="33162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Make a transition table based on the sequence diagram. Depending on how you name each state, you may have different results than your peers. You should have 3 D flip-flops, so your variables will be QC, QB, QA, QC+, QB+, QA+, X (input), and Y (output).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After this, use K-maps to reduce the equations for QC+, QB+, QA+, and Y so that you can build the circuit.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933ECA-BF23-47F9-ACFA-5F52D173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34540"/>
              </p:ext>
            </p:extLst>
          </p:nvPr>
        </p:nvGraphicFramePr>
        <p:xfrm>
          <a:off x="6096000" y="1884727"/>
          <a:ext cx="4646472" cy="30885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644">
                  <a:extLst>
                    <a:ext uri="{9D8B030D-6E8A-4147-A177-3AD203B41FA5}">
                      <a16:colId xmlns:a16="http://schemas.microsoft.com/office/drawing/2014/main" val="95277558"/>
                    </a:ext>
                  </a:extLst>
                </a:gridCol>
                <a:gridCol w="730644">
                  <a:extLst>
                    <a:ext uri="{9D8B030D-6E8A-4147-A177-3AD203B41FA5}">
                      <a16:colId xmlns:a16="http://schemas.microsoft.com/office/drawing/2014/main" val="1656559261"/>
                    </a:ext>
                  </a:extLst>
                </a:gridCol>
                <a:gridCol w="730644">
                  <a:extLst>
                    <a:ext uri="{9D8B030D-6E8A-4147-A177-3AD203B41FA5}">
                      <a16:colId xmlns:a16="http://schemas.microsoft.com/office/drawing/2014/main" val="3037697769"/>
                    </a:ext>
                  </a:extLst>
                </a:gridCol>
                <a:gridCol w="734880">
                  <a:extLst>
                    <a:ext uri="{9D8B030D-6E8A-4147-A177-3AD203B41FA5}">
                      <a16:colId xmlns:a16="http://schemas.microsoft.com/office/drawing/2014/main" val="1260215553"/>
                    </a:ext>
                  </a:extLst>
                </a:gridCol>
                <a:gridCol w="730644">
                  <a:extLst>
                    <a:ext uri="{9D8B030D-6E8A-4147-A177-3AD203B41FA5}">
                      <a16:colId xmlns:a16="http://schemas.microsoft.com/office/drawing/2014/main" val="348449149"/>
                    </a:ext>
                  </a:extLst>
                </a:gridCol>
                <a:gridCol w="989016">
                  <a:extLst>
                    <a:ext uri="{9D8B030D-6E8A-4147-A177-3AD203B41FA5}">
                      <a16:colId xmlns:a16="http://schemas.microsoft.com/office/drawing/2014/main" val="2015400199"/>
                    </a:ext>
                  </a:extLst>
                </a:gridCol>
              </a:tblGrid>
              <a:tr h="386850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Current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Next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6935514"/>
                  </a:ext>
                </a:extLst>
              </a:tr>
              <a:tr h="2614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QA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QA+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QB+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289700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2951014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9674167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554053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5299671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3811871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0990984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1688771"/>
                  </a:ext>
                </a:extLst>
              </a:tr>
              <a:tr h="3050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99093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8F49385-E855-4A95-B932-4456C590B027}"/>
              </a:ext>
            </a:extLst>
          </p:cNvPr>
          <p:cNvSpPr txBox="1"/>
          <p:nvPr/>
        </p:nvSpPr>
        <p:spPr>
          <a:xfrm>
            <a:off x="6044803" y="1576950"/>
            <a:ext cx="2374433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**Your table will be different</a:t>
            </a:r>
          </a:p>
        </p:txBody>
      </p:sp>
    </p:spTree>
    <p:extLst>
      <p:ext uri="{BB962C8B-B14F-4D97-AF65-F5344CB8AC3E}">
        <p14:creationId xmlns:p14="http://schemas.microsoft.com/office/powerpoint/2010/main" val="1625460499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3" y="1066800"/>
            <a:ext cx="3340018" cy="1317523"/>
          </a:xfrm>
        </p:spPr>
        <p:txBody>
          <a:bodyPr numCol="1"/>
          <a:lstStyle/>
          <a:p>
            <a:r>
              <a:rPr lang="en-US" dirty="0"/>
              <a:t>Other notes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DEMO and REPORT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0" y="1531620"/>
            <a:ext cx="7027250" cy="4345396"/>
          </a:xfrm>
        </p:spPr>
        <p:txBody>
          <a:bodyPr numCol="1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When you demo, you only need one LED (Y output), but it’s recommended that you </a:t>
            </a:r>
            <a:r>
              <a:rPr lang="en-US" sz="1800"/>
              <a:t>have 3 </a:t>
            </a:r>
            <a:r>
              <a:rPr lang="en-US" sz="1800" dirty="0"/>
              <a:t>additional LEDs for checking your D flip-flops (to debug).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Standard report for this assignment. </a:t>
            </a:r>
          </a:p>
        </p:txBody>
      </p:sp>
      <p:pic>
        <p:nvPicPr>
          <p:cNvPr id="5" name="Graphic 4" descr="Document outline">
            <a:extLst>
              <a:ext uri="{FF2B5EF4-FFF2-40B4-BE49-F238E27FC236}">
                <a16:creationId xmlns:a16="http://schemas.microsoft.com/office/drawing/2014/main" id="{20A36AE7-CF5E-4892-B8E4-5B9294621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343" y="2384323"/>
            <a:ext cx="1602657" cy="16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370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3" y="1066800"/>
            <a:ext cx="3340018" cy="1317523"/>
          </a:xfrm>
        </p:spPr>
        <p:txBody>
          <a:bodyPr numCol="1"/>
          <a:lstStyle/>
          <a:p>
            <a:r>
              <a:rPr lang="en-US" dirty="0"/>
              <a:t>Weekly News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511-775A-482D-AD21-3C4F031A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0" y="1531620"/>
            <a:ext cx="7027250" cy="4345396"/>
          </a:xfrm>
        </p:spPr>
        <p:txBody>
          <a:bodyPr numCol="1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Exam 2 Grades will be published this week 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0CFADDF-7919-43DC-9229-C3889861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342" y="2384323"/>
            <a:ext cx="1848264" cy="18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08174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INTRODUCTION: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SEQUENCE DETECTION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2" descr="IC 7474 Datasheet and Pinout - D-Type Positive Edge Triggered Flip Flops -  Electronic Parts">
            <a:extLst>
              <a:ext uri="{FF2B5EF4-FFF2-40B4-BE49-F238E27FC236}">
                <a16:creationId xmlns:a16="http://schemas.microsoft.com/office/drawing/2014/main" id="{506E6B4F-8E3B-44B3-9E44-2266F312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7523" y="1737658"/>
            <a:ext cx="4945243" cy="33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B0593E-5891-4AB8-BA91-1041E816B20F}"/>
              </a:ext>
            </a:extLst>
          </p:cNvPr>
          <p:cNvSpPr txBox="1">
            <a:spLocks/>
          </p:cNvSpPr>
          <p:nvPr/>
        </p:nvSpPr>
        <p:spPr>
          <a:xfrm>
            <a:off x="683342" y="2552700"/>
            <a:ext cx="4388990" cy="33162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This lab’s primary objective is to build a circuit that shows how we can detect a specified sequence of bits in a data stream.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 this lab you will build a sequence detector that detects ‘010’ and ‘101’ using D Flip-Flops. However, this cannot be done by simply storing the inputs and reading C’BA' or CB’A. Instead, the output should be determined by state transitions.</a:t>
            </a:r>
          </a:p>
        </p:txBody>
      </p:sp>
    </p:spTree>
    <p:extLst>
      <p:ext uri="{BB962C8B-B14F-4D97-AF65-F5344CB8AC3E}">
        <p14:creationId xmlns:p14="http://schemas.microsoft.com/office/powerpoint/2010/main" val="223712587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Sequence diagrams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2" y="2552700"/>
            <a:ext cx="4388990" cy="3316288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You will be looking for a pattern of bits that can be represented by arrows on a state diagram. The arrows will have associated inputs. That’s your first task – to create the state diagram.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How many states do you need?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Will it be with or without overlap?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1D036-9021-FA4A-E5EE-A2853406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21" y="2707922"/>
            <a:ext cx="6757070" cy="300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D553FD-781F-2B58-F524-0E797C638FD3}"/>
              </a:ext>
            </a:extLst>
          </p:cNvPr>
          <p:cNvSpPr txBox="1"/>
          <p:nvPr/>
        </p:nvSpPr>
        <p:spPr>
          <a:xfrm>
            <a:off x="6394317" y="1345793"/>
            <a:ext cx="5241115" cy="92333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dirty="0"/>
              <a:t>Detector 01 or 10: A Moore machine</a:t>
            </a:r>
          </a:p>
          <a:p>
            <a:endParaRPr lang="en-US" dirty="0"/>
          </a:p>
          <a:p>
            <a:r>
              <a:rPr lang="en-US" dirty="0"/>
              <a:t>Moore Machine: Output is a function of state only</a:t>
            </a:r>
          </a:p>
        </p:txBody>
      </p:sp>
    </p:spTree>
    <p:extLst>
      <p:ext uri="{BB962C8B-B14F-4D97-AF65-F5344CB8AC3E}">
        <p14:creationId xmlns:p14="http://schemas.microsoft.com/office/powerpoint/2010/main" val="2357548477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FABFB96-F738-4283-855F-E518F481E3FB}"/>
              </a:ext>
            </a:extLst>
          </p:cNvPr>
          <p:cNvSpPr txBox="1"/>
          <p:nvPr/>
        </p:nvSpPr>
        <p:spPr>
          <a:xfrm>
            <a:off x="683341" y="2968251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We’ll start by adding an initial state (no inputs have been given yet, so no pattern has been stored.</a:t>
            </a:r>
          </a:p>
        </p:txBody>
      </p:sp>
    </p:spTree>
    <p:extLst>
      <p:ext uri="{BB962C8B-B14F-4D97-AF65-F5344CB8AC3E}">
        <p14:creationId xmlns:p14="http://schemas.microsoft.com/office/powerpoint/2010/main" val="742321419"/>
      </p:ext>
    </p:extLst>
  </p:cSld>
  <p:clrMapOvr>
    <a:masterClrMapping/>
  </p:clrMapOvr>
  <p:transition spd="med" advClick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BCA000-7354-461F-BD67-2992DA0AF8E3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A724F-AF21-49D0-AB11-4211E9323B4A}"/>
              </a:ext>
            </a:extLst>
          </p:cNvPr>
          <p:cNvSpPr txBox="1"/>
          <p:nvPr/>
        </p:nvSpPr>
        <p:spPr>
          <a:xfrm>
            <a:off x="683341" y="3799300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Consider the ‘0’ input. This is the first bit in the sequence, so we’ll make a new node for it.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F68AB-1282-418F-8C07-B218D6693F30}"/>
              </a:ext>
            </a:extLst>
          </p:cNvPr>
          <p:cNvSpPr txBox="1"/>
          <p:nvPr/>
        </p:nvSpPr>
        <p:spPr>
          <a:xfrm>
            <a:off x="683341" y="2968251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We’ll start by adding an initial state (no inputs have been given yet, so no pattern has been stored.</a:t>
            </a:r>
          </a:p>
        </p:txBody>
      </p:sp>
    </p:spTree>
    <p:extLst>
      <p:ext uri="{BB962C8B-B14F-4D97-AF65-F5344CB8AC3E}">
        <p14:creationId xmlns:p14="http://schemas.microsoft.com/office/powerpoint/2010/main" val="3382412806"/>
      </p:ext>
    </p:extLst>
  </p:cSld>
  <p:clrMapOvr>
    <a:masterClrMapping/>
  </p:clrMapOvr>
  <p:transition spd="med" advClick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309181" y="34290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168776" y="4165900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7BFADC-D01D-4BF6-A887-1B15F877BAED}"/>
              </a:ext>
            </a:extLst>
          </p:cNvPr>
          <p:cNvSpPr txBox="1"/>
          <p:nvPr/>
        </p:nvSpPr>
        <p:spPr>
          <a:xfrm>
            <a:off x="683341" y="3793684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Consider the ‘1’ input. This is not the first bit in the sequence, so we stay in the initial state.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7C5633-7758-4A76-BE33-23CC7A71FEB9}"/>
              </a:ext>
            </a:extLst>
          </p:cNvPr>
          <p:cNvSpPr txBox="1"/>
          <p:nvPr/>
        </p:nvSpPr>
        <p:spPr>
          <a:xfrm>
            <a:off x="683341" y="2962687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Consider the ‘0’ input. This is the first bit in the sequence, so we’ll make a new node for it.</a:t>
            </a:r>
          </a:p>
        </p:txBody>
      </p:sp>
    </p:spTree>
    <p:extLst>
      <p:ext uri="{BB962C8B-B14F-4D97-AF65-F5344CB8AC3E}">
        <p14:creationId xmlns:p14="http://schemas.microsoft.com/office/powerpoint/2010/main" val="2489706759"/>
      </p:ext>
    </p:extLst>
  </p:cSld>
  <p:clrMapOvr>
    <a:masterClrMapping/>
  </p:clrMapOvr>
  <p:transition spd="med" advClick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309181" y="34290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168776" y="4165900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7BFADC-D01D-4BF6-A887-1B15F877BAED}"/>
              </a:ext>
            </a:extLst>
          </p:cNvPr>
          <p:cNvSpPr txBox="1"/>
          <p:nvPr/>
        </p:nvSpPr>
        <p:spPr>
          <a:xfrm>
            <a:off x="683341" y="2968251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Consider the ‘1’ input. This is not the first bit in the sequence, so we stay in the initial state.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5B515-A4ED-40CD-8564-8E1B770A3EA8}"/>
              </a:ext>
            </a:extLst>
          </p:cNvPr>
          <p:cNvSpPr txBox="1"/>
          <p:nvPr/>
        </p:nvSpPr>
        <p:spPr>
          <a:xfrm>
            <a:off x="683341" y="3799248"/>
            <a:ext cx="4026881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Continue to state 1 (S1). Evaluate what happens at this node when a ‘0’ occurs or a ‘1’ occurs. Notice that if we get another 0, we just stay in the S1 state, otherwise we move on.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520DC-65B7-47D0-A4B3-EB2F06AC850B}"/>
              </a:ext>
            </a:extLst>
          </p:cNvPr>
          <p:cNvGrpSpPr/>
          <p:nvPr/>
        </p:nvGrpSpPr>
        <p:grpSpPr>
          <a:xfrm>
            <a:off x="7899986" y="1911761"/>
            <a:ext cx="921498" cy="921498"/>
            <a:chOff x="4926409" y="2968251"/>
            <a:chExt cx="921498" cy="9214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59BCA-A8EF-4EC6-B343-087DACE29762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88CD1-9962-4C36-A9FB-2023F213C982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S2/0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‘01’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5E0E77C-4BB1-4D85-BDFD-167648C91D7A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6840278" y="1732725"/>
            <a:ext cx="12700" cy="651598"/>
          </a:xfrm>
          <a:prstGeom prst="curvedConnector3">
            <a:avLst>
              <a:gd name="adj1" fmla="val 4034693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87B0D0-8E70-4315-8114-FD1FE0C528CA}"/>
              </a:ext>
            </a:extLst>
          </p:cNvPr>
          <p:cNvSpPr txBox="1"/>
          <p:nvPr/>
        </p:nvSpPr>
        <p:spPr>
          <a:xfrm>
            <a:off x="6118475" y="142452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FC70A2-01AE-4A00-8104-6F411F2A541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7301027" y="2372510"/>
            <a:ext cx="598959" cy="118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D29F15-CAED-467F-AE9D-6F7DCC9FC891}"/>
              </a:ext>
            </a:extLst>
          </p:cNvPr>
          <p:cNvSpPr txBox="1"/>
          <p:nvPr/>
        </p:nvSpPr>
        <p:spPr>
          <a:xfrm>
            <a:off x="7375452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4091841"/>
      </p:ext>
    </p:extLst>
  </p:cSld>
  <p:clrMapOvr>
    <a:masterClrMapping/>
  </p:clrMapOvr>
  <p:transition spd="med"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69E0-47BC-45F7-A4CE-725CD706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188720"/>
            <a:ext cx="4911151" cy="1195603"/>
          </a:xfrm>
        </p:spPr>
        <p:txBody>
          <a:bodyPr numCol="1"/>
          <a:lstStyle/>
          <a:p>
            <a:r>
              <a:rPr lang="en-US" dirty="0"/>
              <a:t>Review: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detecting a sequence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50DB5A-E7E4-4D09-9C81-9BA37EAA1177}"/>
              </a:ext>
            </a:extLst>
          </p:cNvPr>
          <p:cNvSpPr txBox="1">
            <a:spLocks/>
          </p:cNvSpPr>
          <p:nvPr/>
        </p:nvSpPr>
        <p:spPr>
          <a:xfrm>
            <a:off x="683341" y="2552700"/>
            <a:ext cx="4026881" cy="415551"/>
          </a:xfrm>
          <a:prstGeom prst="rect">
            <a:avLst/>
          </a:prstGeom>
          <a:noFill/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i="1" dirty="0"/>
              <a:t>Let’s do an example with the code 0101.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1FC2A-AD3E-439A-A72F-7502733B4B16}"/>
              </a:ext>
            </a:extLst>
          </p:cNvPr>
          <p:cNvGrpSpPr/>
          <p:nvPr/>
        </p:nvGrpSpPr>
        <p:grpSpPr>
          <a:xfrm>
            <a:off x="5309181" y="2968251"/>
            <a:ext cx="921498" cy="921498"/>
            <a:chOff x="4926409" y="2968251"/>
            <a:chExt cx="921498" cy="92149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169A84A-7246-4799-8CD0-3F87B10E3303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4E079D-2A59-40FA-8ABB-DF9130C796FD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S0/0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N/A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7CA407-E06C-435A-A82B-974B4BD04570}"/>
              </a:ext>
            </a:extLst>
          </p:cNvPr>
          <p:cNvGrpSpPr/>
          <p:nvPr/>
        </p:nvGrpSpPr>
        <p:grpSpPr>
          <a:xfrm>
            <a:off x="6379529" y="1923574"/>
            <a:ext cx="921498" cy="921498"/>
            <a:chOff x="4926409" y="2968251"/>
            <a:chExt cx="921498" cy="9214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0DE0C1A-C2A2-4968-ADB7-9C94DC79D675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74492-E5F8-4B99-BE88-E8787DED94E5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S1/0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‘0’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D8BA9-2AEA-4420-AD28-860429FE1B2C}"/>
              </a:ext>
            </a:extLst>
          </p:cNvPr>
          <p:cNvCxnSpPr>
            <a:cxnSpLocks/>
            <a:stCxn id="3" idx="7"/>
            <a:endCxn id="11" idx="3"/>
          </p:cNvCxnSpPr>
          <p:nvPr/>
        </p:nvCxnSpPr>
        <p:spPr>
          <a:xfrm flipV="1">
            <a:off x="6095729" y="2710122"/>
            <a:ext cx="418750" cy="39307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A74CC2-9F5B-47A8-9CBF-B63BA222C0F2}"/>
              </a:ext>
            </a:extLst>
          </p:cNvPr>
          <p:cNvSpPr txBox="1"/>
          <p:nvPr/>
        </p:nvSpPr>
        <p:spPr>
          <a:xfrm>
            <a:off x="5836706" y="2588109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BA99A60-4E95-4039-865C-45661859570A}"/>
              </a:ext>
            </a:extLst>
          </p:cNvPr>
          <p:cNvCxnSpPr>
            <a:stCxn id="3" idx="4"/>
            <a:endCxn id="3" idx="2"/>
          </p:cNvCxnSpPr>
          <p:nvPr/>
        </p:nvCxnSpPr>
        <p:spPr>
          <a:xfrm rot="5400000" flipH="1">
            <a:off x="5309181" y="3429001"/>
            <a:ext cx="460749" cy="460749"/>
          </a:xfrm>
          <a:prstGeom prst="curvedConnector4">
            <a:avLst>
              <a:gd name="adj1" fmla="val -49615"/>
              <a:gd name="adj2" fmla="val 149615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B0A96E-BB18-44BF-B2CC-CF142853C4AD}"/>
              </a:ext>
            </a:extLst>
          </p:cNvPr>
          <p:cNvSpPr txBox="1"/>
          <p:nvPr/>
        </p:nvSpPr>
        <p:spPr>
          <a:xfrm>
            <a:off x="5168776" y="4165900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45B515-A4ED-40CD-8564-8E1B770A3EA8}"/>
              </a:ext>
            </a:extLst>
          </p:cNvPr>
          <p:cNvSpPr txBox="1"/>
          <p:nvPr/>
        </p:nvSpPr>
        <p:spPr>
          <a:xfrm>
            <a:off x="683341" y="2968689"/>
            <a:ext cx="4026881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Continue to state 1 (S1). Evaluate what happens at this node when a ‘0’ occurs or a ‘1’ occurs. Notice that if we get another 0, we just stay in the S1 state, otherwise we move on.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6520DC-65B7-47D0-A4B3-EB2F06AC850B}"/>
              </a:ext>
            </a:extLst>
          </p:cNvPr>
          <p:cNvGrpSpPr/>
          <p:nvPr/>
        </p:nvGrpSpPr>
        <p:grpSpPr>
          <a:xfrm>
            <a:off x="7899986" y="1911761"/>
            <a:ext cx="921498" cy="921498"/>
            <a:chOff x="4926409" y="2968251"/>
            <a:chExt cx="921498" cy="9214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359BCA-A8EF-4EC6-B343-087DACE29762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688CD1-9962-4C36-A9FB-2023F213C982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S2/0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‘01’</a:t>
              </a:r>
            </a:p>
          </p:txBody>
        </p: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5E0E77C-4BB1-4D85-BDFD-167648C91D7A}"/>
              </a:ext>
            </a:extLst>
          </p:cNvPr>
          <p:cNvCxnSpPr>
            <a:cxnSpLocks/>
            <a:stCxn id="11" idx="1"/>
            <a:endCxn id="11" idx="7"/>
          </p:cNvCxnSpPr>
          <p:nvPr/>
        </p:nvCxnSpPr>
        <p:spPr>
          <a:xfrm rot="5400000" flipH="1" flipV="1">
            <a:off x="6840278" y="1732725"/>
            <a:ext cx="12700" cy="651598"/>
          </a:xfrm>
          <a:prstGeom prst="curvedConnector3">
            <a:avLst>
              <a:gd name="adj1" fmla="val 4034693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787B0D0-8E70-4315-8114-FD1FE0C528CA}"/>
              </a:ext>
            </a:extLst>
          </p:cNvPr>
          <p:cNvSpPr txBox="1"/>
          <p:nvPr/>
        </p:nvSpPr>
        <p:spPr>
          <a:xfrm>
            <a:off x="6118475" y="142452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FC70A2-01AE-4A00-8104-6F411F2A5416}"/>
              </a:ext>
            </a:extLst>
          </p:cNvPr>
          <p:cNvCxnSpPr>
            <a:stCxn id="11" idx="6"/>
            <a:endCxn id="18" idx="2"/>
          </p:cNvCxnSpPr>
          <p:nvPr/>
        </p:nvCxnSpPr>
        <p:spPr>
          <a:xfrm flipV="1">
            <a:off x="7301027" y="2372510"/>
            <a:ext cx="598959" cy="1181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D29F15-CAED-467F-AE9D-6F7DCC9FC891}"/>
              </a:ext>
            </a:extLst>
          </p:cNvPr>
          <p:cNvSpPr txBox="1"/>
          <p:nvPr/>
        </p:nvSpPr>
        <p:spPr>
          <a:xfrm>
            <a:off x="7375452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3E5ED9-218F-4FD0-9174-8312748B6BEF}"/>
              </a:ext>
            </a:extLst>
          </p:cNvPr>
          <p:cNvSpPr txBox="1"/>
          <p:nvPr/>
        </p:nvSpPr>
        <p:spPr>
          <a:xfrm>
            <a:off x="683340" y="4292128"/>
            <a:ext cx="4026881" cy="83099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Evaluate S2. This time, if we get a ‘1’, we must start over, because ‘11’ is nowhere in the sequence.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6A66F-145E-41B2-AF06-29E9052DA60B}"/>
              </a:ext>
            </a:extLst>
          </p:cNvPr>
          <p:cNvGrpSpPr/>
          <p:nvPr/>
        </p:nvGrpSpPr>
        <p:grpSpPr>
          <a:xfrm>
            <a:off x="9420443" y="1917667"/>
            <a:ext cx="921498" cy="921498"/>
            <a:chOff x="4926409" y="2968251"/>
            <a:chExt cx="921498" cy="9214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DF28C1-2CA2-4BF9-802C-026AF58BF260}"/>
                </a:ext>
              </a:extLst>
            </p:cNvPr>
            <p:cNvSpPr/>
            <p:nvPr/>
          </p:nvSpPr>
          <p:spPr>
            <a:xfrm>
              <a:off x="4926409" y="2968251"/>
              <a:ext cx="921498" cy="92149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41C82-A1AB-4916-9F66-45548C5E408F}"/>
                </a:ext>
              </a:extLst>
            </p:cNvPr>
            <p:cNvSpPr txBox="1"/>
            <p:nvPr/>
          </p:nvSpPr>
          <p:spPr>
            <a:xfrm>
              <a:off x="5050465" y="3131297"/>
              <a:ext cx="680484" cy="584775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S3/0</a:t>
              </a:r>
            </a:p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‘010’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B9E802-9CEC-4D80-9B99-AB3D472DAEF3}"/>
              </a:ext>
            </a:extLst>
          </p:cNvPr>
          <p:cNvCxnSpPr>
            <a:endCxn id="29" idx="2"/>
          </p:cNvCxnSpPr>
          <p:nvPr/>
        </p:nvCxnSpPr>
        <p:spPr>
          <a:xfrm>
            <a:off x="8821484" y="2372510"/>
            <a:ext cx="598959" cy="590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DDEE28-68EF-4AD9-8F64-5FFC5174F54B}"/>
              </a:ext>
            </a:extLst>
          </p:cNvPr>
          <p:cNvSpPr txBox="1"/>
          <p:nvPr/>
        </p:nvSpPr>
        <p:spPr>
          <a:xfrm>
            <a:off x="8877620" y="2459936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E179D6E-8ACE-40A8-B80D-492805DB7F71}"/>
              </a:ext>
            </a:extLst>
          </p:cNvPr>
          <p:cNvCxnSpPr>
            <a:stCxn id="18" idx="4"/>
            <a:endCxn id="3" idx="6"/>
          </p:cNvCxnSpPr>
          <p:nvPr/>
        </p:nvCxnSpPr>
        <p:spPr>
          <a:xfrm rot="5400000">
            <a:off x="6997837" y="2066101"/>
            <a:ext cx="595741" cy="2130056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4F765B-53DF-4631-8A96-A4537FDC4FCF}"/>
              </a:ext>
            </a:extLst>
          </p:cNvPr>
          <p:cNvSpPr txBox="1"/>
          <p:nvPr/>
        </p:nvSpPr>
        <p:spPr>
          <a:xfrm>
            <a:off x="6379529" y="3457943"/>
            <a:ext cx="276038" cy="307777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2684120"/>
      </p:ext>
    </p:extLst>
  </p:cSld>
  <p:clrMapOvr>
    <a:masterClrMapping/>
  </p:clrMapOvr>
  <p:transition spd="med" advClick="0">
    <p:fade/>
  </p:transition>
</p:sld>
</file>

<file path=ppt/theme/theme1.xml><?xml version="1.0" encoding="utf-8"?>
<a:theme xmlns:a="http://schemas.openxmlformats.org/drawingml/2006/main" name="Chronicle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1077</TotalTime>
  <Words>1328</Words>
  <Application>Microsoft Macintosh PowerPoint</Application>
  <PresentationFormat>Widescreen</PresentationFormat>
  <Paragraphs>218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Calisto MT</vt:lpstr>
      <vt:lpstr>Courier New</vt:lpstr>
      <vt:lpstr>Univers Condensed</vt:lpstr>
      <vt:lpstr>ChronicleVTI</vt:lpstr>
      <vt:lpstr>Lab 10</vt:lpstr>
      <vt:lpstr>Weekly News</vt:lpstr>
      <vt:lpstr>INTRODUCTION: SEQUENCE DETECTION</vt:lpstr>
      <vt:lpstr>Review: Sequence diagrams</vt:lpstr>
      <vt:lpstr>Review: detecting a sequence</vt:lpstr>
      <vt:lpstr>Review: detecting a sequence</vt:lpstr>
      <vt:lpstr>Review: detecting a sequence</vt:lpstr>
      <vt:lpstr>Review: detecting a sequence</vt:lpstr>
      <vt:lpstr>Review: detecting a sequence</vt:lpstr>
      <vt:lpstr>Review: detecting a sequence</vt:lpstr>
      <vt:lpstr>Review: detecting a sequence</vt:lpstr>
      <vt:lpstr>Review: detecting the same sequence:  A Mealy machine</vt:lpstr>
      <vt:lpstr>Your Task: Sequence ‘010’ and ‘101’</vt:lpstr>
      <vt:lpstr>Your Task: TRANSITION TABLE</vt:lpstr>
      <vt:lpstr>Other notes DEMO and REPORT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2310 – Hardware 3</dc:title>
  <dc:creator>Connor Rickermann</dc:creator>
  <cp:lastModifiedBy>Park, Cheon</cp:lastModifiedBy>
  <cp:revision>25</cp:revision>
  <dcterms:created xsi:type="dcterms:W3CDTF">2021-10-08T12:26:57Z</dcterms:created>
  <dcterms:modified xsi:type="dcterms:W3CDTF">2024-10-31T16:33:43Z</dcterms:modified>
</cp:coreProperties>
</file>